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66" r:id="rId2"/>
    <p:sldId id="540" r:id="rId3"/>
    <p:sldId id="54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8" r:id="rId19"/>
    <p:sldId id="609" r:id="rId20"/>
    <p:sldId id="610" r:id="rId21"/>
    <p:sldId id="534" r:id="rId2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7E"/>
    <a:srgbClr val="CAE3F3"/>
    <a:srgbClr val="FFFFD3"/>
    <a:srgbClr val="B3172B"/>
    <a:srgbClr val="7E378E"/>
    <a:srgbClr val="15464B"/>
    <a:srgbClr val="008000"/>
    <a:srgbClr val="2F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9" autoAdjust="0"/>
    <p:restoredTop sz="92646" autoAdjust="0"/>
  </p:normalViewPr>
  <p:slideViewPr>
    <p:cSldViewPr snapToGrid="0" snapToObjects="1">
      <p:cViewPr varScale="1">
        <p:scale>
          <a:sx n="140" d="100"/>
          <a:sy n="140" d="100"/>
        </p:scale>
        <p:origin x="1164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E6B0-4093-4525-BAA5-041F7C92A15F}" type="datetimeFigureOut">
              <a:rPr lang="es-CL" smtClean="0"/>
              <a:pPr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19E-02DA-4FCC-94DF-6C8F7CB013E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2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5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1666051" cy="15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1524952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1" y="2276475"/>
            <a:ext cx="5257799" cy="24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800101"/>
            <a:ext cx="5257800" cy="7429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1638300"/>
            <a:ext cx="5257800" cy="5429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413190" y="485690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884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omplemento-Logo-Gobierno-160x14px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011379"/>
            <a:ext cx="1676870" cy="1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>
          <a:xfrm>
            <a:off x="2074132" y="2123214"/>
            <a:ext cx="6718860" cy="1411048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200" b="0" dirty="0">
                <a:solidFill>
                  <a:schemeClr val="accent1">
                    <a:lumMod val="75000"/>
                  </a:schemeClr>
                </a:solidFill>
                <a:latin typeface="Candara"/>
                <a:ea typeface="Tahoma" panose="020B0604030504040204" pitchFamily="34" charset="0"/>
                <a:cs typeface="Candara"/>
              </a:rPr>
              <a:t>Protocolo de Coordinación para acciones de Vigilancia Epidemiológica durante la Pandemia Covid-19 en Chile: </a:t>
            </a:r>
          </a:p>
          <a:p>
            <a:pPr>
              <a:spcBef>
                <a:spcPts val="0"/>
              </a:spcBef>
            </a:pPr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andara"/>
                <a:ea typeface="Tahoma" panose="020B0604030504040204" pitchFamily="34" charset="0"/>
                <a:cs typeface="Candara"/>
              </a:rPr>
              <a:t>Estrategia Nacional de Testeo, Trazabilidad y Aislamiento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398295" y="4417828"/>
            <a:ext cx="25000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100" b="1" dirty="0">
                <a:solidFill>
                  <a:srgbClr val="376092"/>
                </a:solidFill>
                <a:latin typeface="Candara"/>
                <a:cs typeface="Candara"/>
              </a:rPr>
              <a:t>Johanna Acevedo </a:t>
            </a:r>
          </a:p>
          <a:p>
            <a:pPr algn="r"/>
            <a:r>
              <a:rPr lang="es-ES_tradnl" sz="1100" dirty="0">
                <a:solidFill>
                  <a:srgbClr val="376092"/>
                </a:solidFill>
                <a:latin typeface="Candara"/>
                <a:cs typeface="Candara"/>
              </a:rPr>
              <a:t>Jefa División de Planificación Sanitaria</a:t>
            </a:r>
          </a:p>
          <a:p>
            <a:pPr algn="r"/>
            <a:r>
              <a:rPr lang="es-ES_tradnl" sz="1100" dirty="0">
                <a:solidFill>
                  <a:srgbClr val="376092"/>
                </a:solidFill>
                <a:latin typeface="Candara"/>
                <a:cs typeface="Candara"/>
              </a:rPr>
              <a:t>Subsecretaria de Salud Pública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41" y="406126"/>
            <a:ext cx="1882450" cy="6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2">
            <a:extLst>
              <a:ext uri="{FF2B5EF4-FFF2-40B4-BE49-F238E27FC236}">
                <a16:creationId xmlns:a16="http://schemas.microsoft.com/office/drawing/2014/main" id="{F003D19C-4C2B-49A5-BA34-18C6F90653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19521" y="-3885"/>
            <a:ext cx="9274139" cy="52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Evaluación de contexto </a:t>
            </a:r>
            <a:r>
              <a:rPr lang="es-ES_tradnl" sz="2100" dirty="0" err="1">
                <a:solidFill>
                  <a:srgbClr val="376092"/>
                </a:solidFill>
                <a:latin typeface="Candara" panose="020E0502030303020204" pitchFamily="34" charset="0"/>
              </a:rPr>
              <a:t>sociosanitario</a:t>
            </a:r>
            <a:endParaRPr lang="es-ES_tradnl" sz="21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FCFF6D-3558-4279-AAF9-224AB5F33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89" y="977839"/>
            <a:ext cx="7949821" cy="37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s-ES_tradnl" dirty="0">
                <a:solidFill>
                  <a:srgbClr val="376092"/>
                </a:solidFill>
                <a:latin typeface="Candara" panose="020E0502030303020204" pitchFamily="34" charset="0"/>
              </a:rPr>
              <a:t>Registro de la notificación, lugar de aislamiento e identificación de contactos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44DF02A-E935-4A02-AFE7-15D3667DBD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795" y="694329"/>
            <a:ext cx="2725691" cy="423811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564308" y="4054602"/>
            <a:ext cx="814066" cy="814066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0856147-308B-4232-85D0-A2344A8F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9453" y="1628335"/>
            <a:ext cx="4047835" cy="22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326659" y="916207"/>
            <a:ext cx="8294397" cy="411897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984"/>
              </a:spcBef>
              <a:buNone/>
            </a:pPr>
            <a:r>
              <a:rPr lang="es-ES_tradnl" sz="1500" b="1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Responsabilidades de APS: </a:t>
            </a:r>
          </a:p>
          <a:p>
            <a:pPr marL="342000" indent="-234000">
              <a:spcBef>
                <a:spcPts val="9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Diariamente el delegado de Epidemiología la institución responsable (SEREMI, APS, OAL) deberá revisar el listado de todos los casos y contactos estrechos correspondientes a su área de cobertura, el que será proveído por EPIVIGILA .</a:t>
            </a:r>
          </a:p>
          <a:p>
            <a:pPr marL="342000" indent="-234000">
              <a:spcBef>
                <a:spcPts val="3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la visita domiciliaria y  llamada a los contactos estrechos, para:</a:t>
            </a:r>
          </a:p>
          <a:p>
            <a:pPr marL="793800" lvl="1">
              <a:spcBef>
                <a:spcPts val="384"/>
              </a:spcBef>
              <a:buSzPct val="50000"/>
              <a:buFont typeface="Lucida Grande"/>
              <a:buChar char="-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Completar la investigación epidemiológica </a:t>
            </a:r>
          </a:p>
          <a:p>
            <a:pPr marL="793800" lvl="1">
              <a:spcBef>
                <a:spcPts val="384"/>
              </a:spcBef>
              <a:buSzPct val="50000"/>
              <a:buFont typeface="Lucida Grande"/>
              <a:buChar char="-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Reforzar  las indicaciones correspondientes para la instalación de la cuarentena </a:t>
            </a:r>
          </a:p>
          <a:p>
            <a:pPr marL="793800" lvl="1">
              <a:spcBef>
                <a:spcPts val="384"/>
              </a:spcBef>
              <a:buSzPct val="50000"/>
              <a:buFont typeface="Lucida Grande"/>
              <a:buChar char="-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Evaluar antecedentes socio-sanitarios</a:t>
            </a:r>
          </a:p>
          <a:p>
            <a:pPr marL="342000" indent="-234000">
              <a:spcBef>
                <a:spcPts val="3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Evaluar la necesidad de trasladar a la persona a una residencia sanitaria de acuerdo a la evaluación </a:t>
            </a:r>
            <a:r>
              <a:rPr lang="es-ES_tradnl" sz="1500" dirty="0" err="1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sociosanitaria</a:t>
            </a: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000" indent="-234000">
              <a:spcBef>
                <a:spcPts val="3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a lo menos 2 contactos de seguimiento (entre el día 6-8 y al 14), completando el formulario de investigación y seguimiento de contactos .</a:t>
            </a:r>
          </a:p>
          <a:p>
            <a:pPr marL="342000" indent="-234000">
              <a:spcBef>
                <a:spcPts val="3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Gestionar la licencia médica de los contactos estrechos, si corresponde.</a:t>
            </a:r>
          </a:p>
          <a:p>
            <a:pPr marL="342000" indent="-234000">
              <a:spcBef>
                <a:spcPts val="3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Evaluar la necesidad de una evaluación médica y proceder a su activación.</a:t>
            </a:r>
          </a:p>
          <a:p>
            <a:pPr marL="0" indent="0">
              <a:spcBef>
                <a:spcPts val="984"/>
              </a:spcBef>
              <a:buNone/>
            </a:pPr>
            <a:endParaRPr lang="es-ES_tradnl" sz="1500" dirty="0">
              <a:solidFill>
                <a:srgbClr val="404040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s-ES_tradnl" dirty="0">
                <a:solidFill>
                  <a:srgbClr val="376092"/>
                </a:solidFill>
                <a:latin typeface="Candara" panose="020E0502030303020204" pitchFamily="34" charset="0"/>
              </a:rPr>
              <a:t>Investigación epidemiológica: Identificación, cuarentena y reporte de contactos estrechos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326659" y="916207"/>
            <a:ext cx="8294397" cy="326324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984"/>
              </a:spcBef>
              <a:buNone/>
            </a:pPr>
            <a:r>
              <a:rPr lang="es-ES_tradnl" sz="1500" b="1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Responsabilidades de SEREMI: </a:t>
            </a:r>
          </a:p>
          <a:p>
            <a:pPr marL="342000" indent="-234000">
              <a:spcBef>
                <a:spcPts val="9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Consolidar diariamente la información del registro de todos los contactos estrechos de todas las comunas de su región, asegurando que se cumple con los seguimientos.</a:t>
            </a:r>
          </a:p>
          <a:p>
            <a:pPr marL="342000" indent="-234000">
              <a:spcBef>
                <a:spcPts val="9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el seguimiento de los contactos estrechos bajo su responsabilidad como personas institucionalizadas (ELEAM, cárceles, otras instituciones de larga estadía).</a:t>
            </a:r>
          </a:p>
          <a:p>
            <a:pPr marL="342000" indent="-234000">
              <a:spcBef>
                <a:spcPts val="9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Gestionar previa identificación la necesidad de trasladar a la persona a una residencia sanitaria de acuerdo a la evaluación </a:t>
            </a:r>
            <a:r>
              <a:rPr lang="es-ES_tradnl" sz="1500" dirty="0" err="1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sociosanitaria</a:t>
            </a: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000" indent="-234000">
              <a:spcBef>
                <a:spcPts val="9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Gestionar la licencia laboral de los contactos estrechos, si corresponde.</a:t>
            </a:r>
          </a:p>
          <a:p>
            <a:pPr marL="342000" indent="-234000">
              <a:spcBef>
                <a:spcPts val="984"/>
              </a:spcBef>
              <a:buSzPct val="86000"/>
              <a:buFont typeface="Lucida Grande"/>
              <a:buChar char="›"/>
            </a:pPr>
            <a:r>
              <a:rPr lang="es-ES_tradnl" sz="15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 los contactos estrechos laborales y coordina con los OAL para seguimiento y emisión de licencia correspondiente, fomentando que mantengan el registro, según Ord. 1220, del 27 de marzo del 2020 de la Intendencia de Seguridad y Salud en el Trabajo.</a:t>
            </a:r>
          </a:p>
          <a:p>
            <a:pPr marL="0" indent="0">
              <a:spcBef>
                <a:spcPts val="984"/>
              </a:spcBef>
              <a:buNone/>
            </a:pPr>
            <a:endParaRPr lang="es-ES_tradnl" sz="1500" dirty="0">
              <a:solidFill>
                <a:srgbClr val="404040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s-ES_tradnl" dirty="0">
                <a:solidFill>
                  <a:srgbClr val="376092"/>
                </a:solidFill>
                <a:latin typeface="Candara" panose="020E0502030303020204" pitchFamily="34" charset="0"/>
              </a:rPr>
              <a:t>Investigación epidemiológica: Identificación, cuarentena y reporte de contactos estrechos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1594F5-753D-446F-B43F-D4EDCC13F235}"/>
              </a:ext>
            </a:extLst>
          </p:cNvPr>
          <p:cNvSpPr txBox="1"/>
          <p:nvPr/>
        </p:nvSpPr>
        <p:spPr>
          <a:xfrm>
            <a:off x="502123" y="4279715"/>
            <a:ext cx="797030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/>
                <a:ea typeface="Times New Roman" panose="02020603050405020304" pitchFamily="18" charset="0"/>
                <a:cs typeface="Candara"/>
              </a:rPr>
              <a:t>Coordinar y supervisar que los OAL cumplan  las actividades de su responsabilidad.</a:t>
            </a:r>
          </a:p>
          <a:p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ea typeface="Times New Roman" panose="02020603050405020304" pitchFamily="18" charset="0"/>
                <a:cs typeface="Candara"/>
              </a:rPr>
              <a:t>Evaluar si hay actores privados que puedan desarrollar también estas actividades.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ndara"/>
              <a:ea typeface="Times New Roman" panose="02020603050405020304" pitchFamily="18" charset="0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303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42915-2C25-4D60-B17B-3FE1239D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01" y="6117"/>
            <a:ext cx="9154901" cy="51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Registro de seguimiento de casos y contactos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D6AE896-E53A-42F1-AC89-1FAE01D360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9172" y="1295014"/>
            <a:ext cx="4881441" cy="292422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2B61012-1886-42D1-BBDC-35EF30218A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48776" y="902332"/>
            <a:ext cx="2813061" cy="286574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676F2E1-0BA6-4481-9EDF-D06046D47B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48776" y="3940992"/>
            <a:ext cx="3005107" cy="8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Recursos para el equipo de investigación en terreno 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DE9BE6E8-9F40-46BD-BB79-07675754EE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37913" y="1036869"/>
            <a:ext cx="709615" cy="958939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FD2E937D-F870-415B-882B-CE89B708D7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6326" y="1050735"/>
            <a:ext cx="1012213" cy="1012213"/>
          </a:xfrm>
          <a:prstGeom prst="rect">
            <a:avLst/>
          </a:prstGeom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7F7C3B04-E072-498B-A6F5-10E5802276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08700" y="1036868"/>
            <a:ext cx="500183" cy="9589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86232" y="2021725"/>
            <a:ext cx="7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RRHH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713662" y="2021725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VEHÍCULOS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960972" y="2021725"/>
            <a:ext cx="13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TELÉFONOS</a:t>
            </a: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5268A836-C78D-46DB-A9EB-948B84CA2E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60237" y="2859290"/>
            <a:ext cx="1283774" cy="69557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031199" y="3632613"/>
            <a:ext cx="21849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EPP</a:t>
            </a:r>
          </a:p>
          <a:p>
            <a:pPr algn="ctr"/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Mascarilla, escudo facial, gel  de alcohol, etc.</a:t>
            </a:r>
          </a:p>
        </p:txBody>
      </p:sp>
      <p:pic>
        <p:nvPicPr>
          <p:cNvPr id="19" name="Picture 17">
            <a:extLst>
              <a:ext uri="{FF2B5EF4-FFF2-40B4-BE49-F238E27FC236}">
                <a16:creationId xmlns:a16="http://schemas.microsoft.com/office/drawing/2014/main" id="{4A181F80-9DE4-4ED7-B349-8061664635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40543" y="2781788"/>
            <a:ext cx="943064" cy="94306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520389" y="3632613"/>
            <a:ext cx="190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COMPUTADORES</a:t>
            </a:r>
          </a:p>
        </p:txBody>
      </p:sp>
    </p:spTree>
    <p:extLst>
      <p:ext uri="{BB962C8B-B14F-4D97-AF65-F5344CB8AC3E}">
        <p14:creationId xmlns:p14="http://schemas.microsoft.com/office/powerpoint/2010/main" val="24272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Otros recursos claves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FD2E937D-F870-415B-882B-CE89B708D7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6193" y="1845532"/>
            <a:ext cx="1012213" cy="101221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2846" y="2816522"/>
            <a:ext cx="1728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TRANSPORTE A</a:t>
            </a:r>
          </a:p>
          <a:p>
            <a:pPr algn="ctr"/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 RESIDENCIA </a:t>
            </a:r>
          </a:p>
          <a:p>
            <a:pPr algn="ctr"/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SANITARIA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65873" y="2816522"/>
            <a:ext cx="2168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DISPONIBILIDAD DE</a:t>
            </a:r>
          </a:p>
          <a:p>
            <a:pPr algn="ctr"/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 RESIDENCIAS </a:t>
            </a:r>
          </a:p>
          <a:p>
            <a:pPr algn="ctr"/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SANITARIAS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D368F22B-7900-4B15-908C-CB6E3EB064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11986" y="1708694"/>
            <a:ext cx="1020706" cy="1043473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DB4B092C-EE6F-4F1E-A428-B466F48F58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59077" y="1874311"/>
            <a:ext cx="887537" cy="87785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348711" y="281652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INTEROPERAR CON</a:t>
            </a:r>
          </a:p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SISTEMAS</a:t>
            </a:r>
          </a:p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INFORMÁTICOS</a:t>
            </a:r>
          </a:p>
        </p:txBody>
      </p:sp>
    </p:spTree>
    <p:extLst>
      <p:ext uri="{BB962C8B-B14F-4D97-AF65-F5344CB8AC3E}">
        <p14:creationId xmlns:p14="http://schemas.microsoft.com/office/powerpoint/2010/main" val="7203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Indicadores de testeo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634133A-923A-4A9C-88DB-1402BF2922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147" y="1642492"/>
            <a:ext cx="8836018" cy="23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Contexto de la evaluación de pandemia en Chile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13" name="Marcador de contenido 2">
            <a:extLst>
              <a:ext uri="{FF2B5EF4-FFF2-40B4-BE49-F238E27FC236}">
                <a16:creationId xmlns:a16="http://schemas.microsoft.com/office/drawing/2014/main" id="{D4317A15-D2FC-40FD-A158-947344A6AE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187369" y="759319"/>
            <a:ext cx="4477225" cy="346881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6AC9B27-441A-47FD-89E2-4D5726FF8924}"/>
              </a:ext>
            </a:extLst>
          </p:cNvPr>
          <p:cNvSpPr txBox="1"/>
          <p:nvPr/>
        </p:nvSpPr>
        <p:spPr>
          <a:xfrm>
            <a:off x="2416883" y="4308937"/>
            <a:ext cx="410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Factor clave del enfrentamiento: Trabajo intersectorial</a:t>
            </a:r>
          </a:p>
        </p:txBody>
      </p:sp>
    </p:spTree>
    <p:extLst>
      <p:ext uri="{BB962C8B-B14F-4D97-AF65-F5344CB8AC3E}">
        <p14:creationId xmlns:p14="http://schemas.microsoft.com/office/powerpoint/2010/main" val="1325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Indicadores de trazabilidad y aislamiento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AE15612-3AC5-4D6D-B69F-80C79A256D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1" r="2771"/>
          <a:stretch>
            <a:fillRect/>
          </a:stretch>
        </p:blipFill>
        <p:spPr>
          <a:xfrm>
            <a:off x="240418" y="580731"/>
            <a:ext cx="8276261" cy="43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210244" cy="520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52" y="1754089"/>
            <a:ext cx="1666051" cy="1509183"/>
          </a:xfrm>
          <a:prstGeom prst="rect">
            <a:avLst/>
          </a:prstGeom>
        </p:spPr>
      </p:pic>
      <p:pic>
        <p:nvPicPr>
          <p:cNvPr id="4" name="Imagen 3" descr="LOGO_PLAN-DE-ACCION-CORONAVIRUS-nCoV_circu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75" y="1625600"/>
            <a:ext cx="1717916" cy="18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371485" y="1416735"/>
            <a:ext cx="7777829" cy="164571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984"/>
              </a:spcBef>
              <a:buNone/>
            </a:pPr>
            <a:r>
              <a:rPr lang="es-ES_tradnl" sz="18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el plan nacional de las acciones de testeo, trazabilidad y aislamiento de pacientes Covid-19 confirmados, sospechosos y probables, y sus contactos estrechos. 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es-ES_tradnl" sz="18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Potenciando la coordinación entre las </a:t>
            </a:r>
            <a:r>
              <a:rPr lang="es-ES_tradnl" sz="1800" dirty="0" err="1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SEREMIs</a:t>
            </a:r>
            <a:r>
              <a:rPr lang="es-ES_tradnl" sz="18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los gestores de la red asistencial y la APS en el territorio.</a:t>
            </a:r>
          </a:p>
          <a:p>
            <a:pPr marL="0" indent="0">
              <a:spcBef>
                <a:spcPts val="984"/>
              </a:spcBef>
              <a:buNone/>
            </a:pPr>
            <a:endParaRPr lang="es-ES_tradnl" sz="1800" dirty="0">
              <a:solidFill>
                <a:srgbClr val="404040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Objetivo General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Objetivos Específicos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635922" y="1079083"/>
            <a:ext cx="3869601" cy="10664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10BB96E-1BBA-4E28-958B-B81CE895240B}"/>
              </a:ext>
            </a:extLst>
          </p:cNvPr>
          <p:cNvSpPr/>
          <p:nvPr/>
        </p:nvSpPr>
        <p:spPr>
          <a:xfrm>
            <a:off x="4669998" y="1079082"/>
            <a:ext cx="3869601" cy="1066455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10BB96E-1BBA-4E28-958B-B81CE895240B}"/>
              </a:ext>
            </a:extLst>
          </p:cNvPr>
          <p:cNvSpPr/>
          <p:nvPr/>
        </p:nvSpPr>
        <p:spPr>
          <a:xfrm>
            <a:off x="635922" y="2302741"/>
            <a:ext cx="3869601" cy="1066455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4669998" y="2302741"/>
            <a:ext cx="3869601" cy="10664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635922" y="3537148"/>
            <a:ext cx="3869601" cy="10664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710BB96E-1BBA-4E28-958B-B81CE895240B}"/>
              </a:ext>
            </a:extLst>
          </p:cNvPr>
          <p:cNvSpPr/>
          <p:nvPr/>
        </p:nvSpPr>
        <p:spPr>
          <a:xfrm>
            <a:off x="4669998" y="3537148"/>
            <a:ext cx="3869601" cy="1066455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955054" y="1396314"/>
            <a:ext cx="3291596" cy="447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 err="1">
                <a:solidFill>
                  <a:schemeClr val="bg1"/>
                </a:solidFill>
                <a:latin typeface="Candara"/>
                <a:cs typeface="Candara"/>
              </a:rPr>
              <a:t>Ampliar</a:t>
            </a: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 la </a:t>
            </a:r>
            <a:r>
              <a:rPr lang="en-US" sz="1600" dirty="0" err="1">
                <a:solidFill>
                  <a:schemeClr val="bg1"/>
                </a:solidFill>
                <a:latin typeface="Candara"/>
                <a:cs typeface="Candara"/>
              </a:rPr>
              <a:t>cobertura</a:t>
            </a: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 del </a:t>
            </a:r>
            <a:r>
              <a:rPr lang="en-US" sz="1600" dirty="0" err="1">
                <a:solidFill>
                  <a:schemeClr val="bg1"/>
                </a:solidFill>
                <a:latin typeface="Candara"/>
                <a:cs typeface="Candara"/>
              </a:rPr>
              <a:t>examen</a:t>
            </a: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 PCR, </a:t>
            </a:r>
            <a:r>
              <a:rPr lang="en-US" sz="1600" dirty="0" err="1">
                <a:solidFill>
                  <a:schemeClr val="bg1"/>
                </a:solidFill>
                <a:latin typeface="Candara"/>
                <a:cs typeface="Candara"/>
              </a:rPr>
              <a:t>acercándolo</a:t>
            </a: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Candara"/>
                <a:cs typeface="Candara"/>
              </a:rPr>
              <a:t>nivel</a:t>
            </a: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ndara"/>
                <a:cs typeface="Candara"/>
              </a:rPr>
              <a:t>comunitario</a:t>
            </a: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.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4950346" y="1178976"/>
            <a:ext cx="3463555" cy="89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 dirty="0">
                <a:solidFill>
                  <a:schemeClr val="bg1"/>
                </a:solidFill>
                <a:latin typeface="Candara"/>
                <a:cs typeface="Candara"/>
              </a:rPr>
              <a:t>Disminuir el tiempo que transcurre entre la detección del caso positivo (por clínica o laboratorio) y la investigación epidemiológica.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955054" y="2494299"/>
            <a:ext cx="3291596" cy="668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 dirty="0">
                <a:solidFill>
                  <a:schemeClr val="bg1"/>
                </a:solidFill>
                <a:latin typeface="Candara"/>
                <a:cs typeface="Candara"/>
              </a:rPr>
              <a:t>Aislar a todos los casos sospechosos desde el inicio de síntomas o desde el momento de la primera consulta.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4950347" y="2474457"/>
            <a:ext cx="3291596" cy="668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 dirty="0">
                <a:solidFill>
                  <a:schemeClr val="bg1"/>
                </a:solidFill>
                <a:latin typeface="Candara"/>
                <a:cs typeface="Candara"/>
              </a:rPr>
              <a:t>Aumentar la efectividad de las medidas de aislamiento y cuarentena, a través de la fiscalización aleatoria.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955054" y="3823787"/>
            <a:ext cx="3291596" cy="447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 dirty="0">
                <a:solidFill>
                  <a:schemeClr val="bg1"/>
                </a:solidFill>
                <a:latin typeface="Candara"/>
                <a:cs typeface="Candara"/>
              </a:rPr>
              <a:t>Potenciar el seguimiento de casos índice y sus contactos estrechos.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4950347" y="3724575"/>
            <a:ext cx="3417252" cy="668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 dirty="0">
                <a:solidFill>
                  <a:schemeClr val="bg1"/>
                </a:solidFill>
                <a:latin typeface="Candara"/>
                <a:cs typeface="Candara"/>
              </a:rPr>
              <a:t>Identificar y aislar a todos los contactos estrechos y establecer su cuarentena efectiva en las primeras 24 horas.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596233" y="1041290"/>
            <a:ext cx="39435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ndara"/>
                <a:cs typeface="Candara"/>
              </a:rPr>
              <a:t>1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4614253" y="1041290"/>
            <a:ext cx="39435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ndara"/>
                <a:cs typeface="Candara"/>
              </a:rPr>
              <a:t>2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596233" y="2276285"/>
            <a:ext cx="39435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ndara"/>
                <a:cs typeface="Candara"/>
              </a:rPr>
              <a:t>3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4614253" y="2276285"/>
            <a:ext cx="39435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ndara"/>
                <a:cs typeface="Candara"/>
              </a:rPr>
              <a:t>4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596233" y="3499144"/>
            <a:ext cx="39435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ndara"/>
                <a:cs typeface="Candara"/>
              </a:rPr>
              <a:t>5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4614253" y="3499144"/>
            <a:ext cx="39435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ndara"/>
                <a:cs typeface="Candar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54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Organización de la implementación de la estrategia de TTA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56A19B07-785B-4E1F-95F3-0A89D71E4A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6998" y="820002"/>
            <a:ext cx="3970972" cy="4091304"/>
          </a:xfrm>
          <a:prstGeom prst="rect">
            <a:avLst/>
          </a:prstGeom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4950347" y="2061137"/>
            <a:ext cx="3390793" cy="6573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5095849" y="2179938"/>
            <a:ext cx="3179144" cy="44730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GESTORES DE LA RED ASISTENCIAL/ ATENCIÓN PRIMARIA</a:t>
            </a: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4950347" y="2795332"/>
            <a:ext cx="3390793" cy="6573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endParaRPr lang="es-CL" dirty="0"/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5095849" y="3026984"/>
            <a:ext cx="3179144" cy="225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 dirty="0">
                <a:solidFill>
                  <a:schemeClr val="bg1"/>
                </a:solidFill>
                <a:latin typeface="Candara"/>
                <a:cs typeface="Candara"/>
              </a:rPr>
              <a:t>SEREMIs</a:t>
            </a: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4950347" y="3522912"/>
            <a:ext cx="3390793" cy="6573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endParaRPr lang="es-CL"/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5095849" y="3741336"/>
            <a:ext cx="3179144" cy="225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Candara"/>
                <a:cs typeface="Candara"/>
              </a:rPr>
              <a:t>OAL</a:t>
            </a: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5095849" y="1753142"/>
            <a:ext cx="3179144" cy="225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ACTORES CLAVES: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6FEF0B4E-DB09-4FF9-95E6-D096F7E6D056}"/>
              </a:ext>
            </a:extLst>
          </p:cNvPr>
          <p:cNvSpPr/>
          <p:nvPr/>
        </p:nvSpPr>
        <p:spPr>
          <a:xfrm>
            <a:off x="4950346" y="4270571"/>
            <a:ext cx="3390793" cy="6573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Candara" panose="020E0502030303020204" pitchFamily="34" charset="0"/>
              </a:rPr>
              <a:t>COMUNIDAD Y ACTORES SOCIALES</a:t>
            </a:r>
          </a:p>
        </p:txBody>
      </p:sp>
    </p:spTree>
    <p:extLst>
      <p:ext uri="{BB962C8B-B14F-4D97-AF65-F5344CB8AC3E}">
        <p14:creationId xmlns:p14="http://schemas.microsoft.com/office/powerpoint/2010/main" val="22964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Estrategia de testeo, trazabilidad y aislamiento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533C84-6E14-484A-AE95-7B177861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9" y="683608"/>
            <a:ext cx="7786046" cy="42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Ampliar cobertura de testeo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2663896" y="1113007"/>
            <a:ext cx="5628202" cy="1123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2844120" y="1291336"/>
            <a:ext cx="5256152" cy="779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Realizar testeo mediante PCR en la </a:t>
            </a: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instalación de Laboratorios Móviles y Centros de toma de muestra Covid-19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, ubicados en lugares estratégicos del territorio, fuera de los centros de salud como Juntas de vecinos u otro centro comunal dispuesto para ello.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2663896" y="2310208"/>
            <a:ext cx="5628202" cy="1123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2844120" y="2607595"/>
            <a:ext cx="5256152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Búsqueda activa de casos en centros de larga estadía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o instituciones en riesgo mayor de brotes: ELEAM, residencia SENAME y centros penitenciarios.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2663896" y="3500794"/>
            <a:ext cx="5628202" cy="1123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2844120" y="3581433"/>
            <a:ext cx="5256152" cy="97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Visitas domiciliarias para el testeo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de personas con factores que impiden su traslado a los centros de toma de muestra: Personas mayores de 75 años, Postrados, Cuidadores, personas </a:t>
            </a:r>
            <a:r>
              <a:rPr lang="es-ES_tradnl" sz="1400" dirty="0" err="1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inmunosuprimidas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o con cualquiera otra condición especial que no le permite acceder al examen de manera presencial.</a:t>
            </a: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976923" y="1113007"/>
            <a:ext cx="1590406" cy="3511547"/>
          </a:xfrm>
          <a:prstGeom prst="rect">
            <a:avLst/>
          </a:prstGeom>
          <a:solidFill>
            <a:srgbClr val="FFF47E"/>
          </a:solidFill>
        </p:spPr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63CED1C6-EEDD-4E44-ABB4-40577E60DC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18053" y="2207461"/>
            <a:ext cx="919102" cy="11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2">
            <a:extLst>
              <a:ext uri="{FF2B5EF4-FFF2-40B4-BE49-F238E27FC236}">
                <a16:creationId xmlns:a16="http://schemas.microsoft.com/office/drawing/2014/main" id="{F003D19C-4C2B-49A5-BA34-18C6F90653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1" y="-1910"/>
            <a:ext cx="9274138" cy="52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2654127" y="1953848"/>
            <a:ext cx="5628202" cy="87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sp>
      <p:cxnSp>
        <p:nvCxnSpPr>
          <p:cNvPr id="10" name="10 Conector recto"/>
          <p:cNvCxnSpPr/>
          <p:nvPr/>
        </p:nvCxnSpPr>
        <p:spPr>
          <a:xfrm>
            <a:off x="240418" y="580731"/>
            <a:ext cx="70693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7001337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Fortalecimiento de la trazabilidad y aislamiento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191853"/>
            <a:ext cx="1542319" cy="502476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2654127" y="1005549"/>
            <a:ext cx="5628202" cy="87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2834351" y="1164339"/>
            <a:ext cx="5256152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Mantener la estrategia actual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de ingreso de casos sospechosos con notificación inmediata y </a:t>
            </a:r>
            <a:r>
              <a:rPr lang="es-ES_tradnl" sz="1400" dirty="0" err="1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triage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s-ES_tradnl" sz="1400" dirty="0" err="1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sociosanitario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para definir traslado a Residencia sanitaria.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2834351" y="2197289"/>
            <a:ext cx="5256152" cy="391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Identificación precoz de todos los contactos estrechos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al momento de la primera consulta. </a:t>
            </a: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967154" y="1005548"/>
            <a:ext cx="1590406" cy="3753054"/>
          </a:xfrm>
          <a:prstGeom prst="rect">
            <a:avLst/>
          </a:prstGeom>
          <a:solidFill>
            <a:srgbClr val="FFF47E"/>
          </a:solidFill>
        </p:spPr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2654127" y="2911532"/>
            <a:ext cx="5628202" cy="87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2834351" y="3154973"/>
            <a:ext cx="5256152" cy="391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Investigación precoz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de los contactos estrechos y </a:t>
            </a:r>
            <a:r>
              <a:rPr lang="es-ES_tradnl" sz="1400" dirty="0" err="1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triage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s-ES_tradnl" sz="1400" dirty="0" err="1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sociosanitario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(plazo 24 </a:t>
            </a:r>
            <a:r>
              <a:rPr lang="es-ES_tradnl" sz="1400" dirty="0" err="1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hrs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).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BC1E6F6A-C817-45D2-B924-6F95A40D1A93}"/>
              </a:ext>
            </a:extLst>
          </p:cNvPr>
          <p:cNvSpPr/>
          <p:nvPr/>
        </p:nvSpPr>
        <p:spPr>
          <a:xfrm>
            <a:off x="2654127" y="3878686"/>
            <a:ext cx="5628202" cy="87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2697191-D58D-459C-B357-7F829A181860}"/>
              </a:ext>
            </a:extLst>
          </p:cNvPr>
          <p:cNvSpPr txBox="1"/>
          <p:nvPr/>
        </p:nvSpPr>
        <p:spPr>
          <a:xfrm>
            <a:off x="2834351" y="4122127"/>
            <a:ext cx="5256152" cy="391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Aseguramiento de: licencia medica, alimentación, medicamentos y medidas de protección y asistencia social.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89BDDE8-0DF7-4199-B83D-B73A1BEC7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97" y="2196471"/>
            <a:ext cx="1215972" cy="12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18247</TotalTime>
  <Words>854</Words>
  <Application>Microsoft Office PowerPoint</Application>
  <PresentationFormat>Presentación en pantalla (16:9)</PresentationFormat>
  <Paragraphs>101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gobCL</vt:lpstr>
      <vt:lpstr>Lucida Grande</vt:lpstr>
      <vt:lpstr>Verdana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Johanna Acevedo Romo</cp:lastModifiedBy>
  <cp:revision>681</cp:revision>
  <cp:lastPrinted>2015-08-31T13:33:20Z</cp:lastPrinted>
  <dcterms:created xsi:type="dcterms:W3CDTF">2014-07-21T22:48:34Z</dcterms:created>
  <dcterms:modified xsi:type="dcterms:W3CDTF">2020-07-08T19:38:36Z</dcterms:modified>
</cp:coreProperties>
</file>